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74" r:id="rId8"/>
    <p:sldId id="275" r:id="rId9"/>
    <p:sldId id="261" r:id="rId10"/>
    <p:sldId id="277" r:id="rId11"/>
    <p:sldId id="262" r:id="rId12"/>
    <p:sldId id="276" r:id="rId13"/>
    <p:sldId id="287" r:id="rId14"/>
    <p:sldId id="265" r:id="rId15"/>
    <p:sldId id="266" r:id="rId16"/>
    <p:sldId id="279" r:id="rId17"/>
    <p:sldId id="267" r:id="rId18"/>
    <p:sldId id="280" r:id="rId19"/>
    <p:sldId id="268" r:id="rId20"/>
    <p:sldId id="269" r:id="rId21"/>
    <p:sldId id="281" r:id="rId22"/>
    <p:sldId id="282" r:id="rId23"/>
    <p:sldId id="283" r:id="rId24"/>
    <p:sldId id="270" r:id="rId25"/>
    <p:sldId id="284" r:id="rId26"/>
    <p:sldId id="285" r:id="rId27"/>
    <p:sldId id="286" r:id="rId28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510"/>
    <a:srgbClr val="FF0000"/>
    <a:srgbClr val="000000"/>
    <a:srgbClr val="EAEAEA"/>
    <a:srgbClr val="2C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>
        <p:scale>
          <a:sx n="40" d="100"/>
          <a:sy n="40" d="100"/>
        </p:scale>
        <p:origin x="246" y="-1338"/>
      </p:cViewPr>
      <p:guideLst>
        <p:guide orient="horz" pos="216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D35C-A8A5-499D-81FC-0993EB45F06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D1BF-18EF-4401-B5EB-FC9A1C7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4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685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Kingstowne Section 36A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>Office Building with Parking Garage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0" y="5195723"/>
            <a:ext cx="4191000" cy="1309195"/>
          </a:xfrm>
        </p:spPr>
        <p:txBody>
          <a:bodyPr anchor="ctr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PSU AE Senior Thesis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April 8, 2013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3927"/>
          <a:stretch/>
        </p:blipFill>
        <p:spPr bwMode="auto">
          <a:xfrm>
            <a:off x="609599" y="914400"/>
            <a:ext cx="8150731" cy="5181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59650" y="-552450"/>
            <a:ext cx="5524500" cy="800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3795421" y="6285843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Provided By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33351" y="6210300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Provided By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44000" y="195295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Fairfax County, VA</a:t>
            </a:r>
            <a:endParaRPr lang="en-US" sz="3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868400" y="4953000"/>
            <a:ext cx="4191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James Chavanic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Structural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P</a:t>
            </a:r>
            <a:r>
              <a:rPr lang="en-US" sz="3600" u="sng" dirty="0" smtClean="0"/>
              <a:t>ROPOSED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W</a:t>
            </a:r>
            <a:r>
              <a:rPr lang="en-US" sz="3600" u="sng" dirty="0" smtClean="0"/>
              <a:t>ORK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8604832" y="696912"/>
            <a:ext cx="8534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BREADTH 1: SITE REDESIGN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Assess potential security issues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Goal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Reduce risks  to human occupants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04832" y="2680781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BREADTH 2: FACADE REDESIGN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D</a:t>
            </a:r>
            <a:r>
              <a:rPr lang="en-US" sz="2200" dirty="0" smtClean="0">
                <a:solidFill>
                  <a:schemeClr val="bg1"/>
                </a:solidFill>
              </a:rPr>
              <a:t>esign glazing for worst scenario from site redesign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Goals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Protect occupants of the building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M</a:t>
            </a:r>
            <a:r>
              <a:rPr lang="en-US" sz="2200" dirty="0" smtClean="0">
                <a:solidFill>
                  <a:schemeClr val="bg1"/>
                </a:solidFill>
              </a:rPr>
              <a:t>aintain thermal 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04832" y="4818728"/>
            <a:ext cx="8534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MAE REQUIREMENTS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AE 530 – Computer Modeling of Building Structures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AE 538 – Earthquake Engineering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AE 542 – Building Enclosure Science and Design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114874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STRUCTURAL DEPTH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R</a:t>
            </a:r>
            <a:r>
              <a:rPr lang="en-US" sz="2200" dirty="0" smtClean="0">
                <a:solidFill>
                  <a:schemeClr val="bg1"/>
                </a:solidFill>
              </a:rPr>
              <a:t>einforced concrete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Maintain flat slab system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Gravity Design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Use designed OL1 for OL2 - OL4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Design edge beams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Design roof structure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Lateral Design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Ordinarily reinforced concrete shear walls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Progressive Collapse Design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Satisfy requirements adopted by the U.S. Dept. of Defense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Goals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Reduce cost of structural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Simplify construction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G</a:t>
            </a:r>
            <a:r>
              <a:rPr lang="en-US" sz="3600" u="sng" dirty="0" smtClean="0"/>
              <a:t>RAVITY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9448800" y="1259636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GRAVITY SYSTEM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 – way flat slab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Office levels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Significantly cheaper than existing steel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Reduces  floor-to-floor height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Perimeter edge beams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Creates moment frames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Depth constrained to allowed structure plenum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columns  continued from parking levels  through office levels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 additional column lines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Check strength of existing column designs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Higher loads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3400" y="560603"/>
            <a:ext cx="6781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CONSIDERATIONS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Risk Category IV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snow</a:t>
            </a:r>
            <a:r>
              <a:rPr lang="en-US" sz="2200" dirty="0" smtClean="0">
                <a:solidFill>
                  <a:schemeClr val="bg1"/>
                </a:solidFill>
              </a:rPr>
              <a:t> = 1.2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Concrete </a:t>
            </a:r>
            <a:r>
              <a:rPr lang="en-US" sz="2200" dirty="0" err="1" smtClean="0">
                <a:solidFill>
                  <a:schemeClr val="bg1"/>
                </a:solidFill>
              </a:rPr>
              <a:t>f’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</a:rPr>
              <a:t> = 5000 psi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Façade Load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Assume 100 psf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Floor to floor height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9’-0” Floor to ceiling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17” Clear space in existing Office structure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Provide 24” below flat slab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8” slab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Result = 11’-8”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Reduce overall by 7’-8”</a:t>
            </a:r>
          </a:p>
        </p:txBody>
      </p:sp>
    </p:spTree>
    <p:extLst>
      <p:ext uri="{BB962C8B-B14F-4D97-AF65-F5344CB8AC3E}">
        <p14:creationId xmlns:p14="http://schemas.microsoft.com/office/powerpoint/2010/main" val="2082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G</a:t>
            </a:r>
            <a:r>
              <a:rPr lang="en-US" sz="3600" u="sng" dirty="0" smtClean="0"/>
              <a:t>RAVITY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455499"/>
            <a:ext cx="7962900" cy="6099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77500" y="1510130"/>
            <a:ext cx="6477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OF EDGE BEAMS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GSA Design Guide Appendix B.3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2(DL + 0.5L)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9’-0” Tributary Width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20” Trial Depth (2.5*h)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Gives sufficient beam/slab ratio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ACI Moment Coefficients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East – West direction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Frame Analysis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North – South direction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Pattern Loading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G</a:t>
            </a:r>
            <a:r>
              <a:rPr lang="en-US" sz="3600" u="sng" dirty="0" smtClean="0"/>
              <a:t>RAVITY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455499"/>
            <a:ext cx="7962900" cy="6099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77500" y="151013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DESIGN/CHECK OF COLUMNS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GSA Design Guide Appendix B.3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2(DL + 0.5L)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Live load reduction considered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Spliced at OL1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“Check” below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“Design” above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Unbalanced moment from slabs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Spreadsheet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Typical columns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Highest load columns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Typically 129% of Original A</a:t>
            </a:r>
            <a:r>
              <a:rPr lang="en-US" sz="2200" baseline="-25000" dirty="0" smtClean="0">
                <a:solidFill>
                  <a:schemeClr val="bg1"/>
                </a:solidFill>
              </a:rPr>
              <a:t>s</a:t>
            </a:r>
            <a:endParaRPr lang="en-US" sz="2200" baseline="-25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L</a:t>
            </a:r>
            <a:r>
              <a:rPr lang="en-US" sz="3600" u="sng" dirty="0" smtClean="0"/>
              <a:t>ATERAL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762000"/>
            <a:ext cx="8672585" cy="22856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22189" y="3352800"/>
            <a:ext cx="34361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 LOAD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120 MPH (Cat. IV)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Exposure B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GC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pi</a:t>
            </a:r>
            <a:endParaRPr lang="en-US" sz="2200" baseline="-25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Office = 0.18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Parking = 0.55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Cont. Base Shear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765 k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North Blowing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48749" y="3398668"/>
            <a:ext cx="35404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SEISMIC LOAD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Site Class = 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I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seismic</a:t>
            </a:r>
            <a:r>
              <a:rPr lang="en-US" sz="2200" dirty="0" smtClean="0">
                <a:solidFill>
                  <a:schemeClr val="bg1"/>
                </a:solidFill>
              </a:rPr>
              <a:t> = 1.5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SDC = C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 = 5 (ORC Walls)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baseline="-25000" dirty="0" smtClean="0">
                <a:solidFill>
                  <a:schemeClr val="bg1"/>
                </a:solidFill>
              </a:rPr>
              <a:t>s</a:t>
            </a:r>
            <a:r>
              <a:rPr lang="en-US" sz="2200" dirty="0" smtClean="0">
                <a:solidFill>
                  <a:schemeClr val="bg1"/>
                </a:solidFill>
              </a:rPr>
              <a:t> = 0.0249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Weight = 39,017 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Base Shear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972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34838" y="76200"/>
            <a:ext cx="343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SOIL LOAD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825" y="1317625"/>
            <a:ext cx="7470350" cy="50238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L</a:t>
            </a:r>
            <a:r>
              <a:rPr lang="en-US" sz="3600" u="sng" dirty="0" smtClean="0"/>
              <a:t>ATERAL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47" y="919955"/>
            <a:ext cx="7725153" cy="53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77500" y="151013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ETABS MODEL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elements modeled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Idealize parking levels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Total height = 91’-4”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Effects of cracked sections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Rigid diaphragms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Columns in-line with walls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Walls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Membrane elements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18” x 18” maximum mesh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Seismic loads control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Extreme torsional irregularity N-S direction</a:t>
            </a:r>
          </a:p>
        </p:txBody>
      </p:sp>
    </p:spTree>
    <p:extLst>
      <p:ext uri="{BB962C8B-B14F-4D97-AF65-F5344CB8AC3E}">
        <p14:creationId xmlns:p14="http://schemas.microsoft.com/office/powerpoint/2010/main" val="15011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L</a:t>
            </a:r>
            <a:r>
              <a:rPr lang="en-US" sz="3600" u="sng" dirty="0" smtClean="0"/>
              <a:t>ATERAL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77500" y="1510130"/>
            <a:ext cx="6477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SHEAR WALL DESIGN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SW7 – SW12 (Same Design)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SW7 Worst Case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Seismic N-S Controls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Primarily Soil Load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SW1 – SW3 (Same Design)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SW1 Worst Case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Seismic N-S Controls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SW5, SW6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Not in scope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SW4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Architectural interference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Seismic E-W Controls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645361"/>
            <a:ext cx="7772400" cy="55189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289551"/>
            <a:ext cx="5715000" cy="5239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198" y="810453"/>
            <a:ext cx="6886575" cy="53894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L</a:t>
            </a:r>
            <a:r>
              <a:rPr lang="en-US" sz="3600" u="sng" dirty="0" smtClean="0"/>
              <a:t>ATERAL</a:t>
            </a:r>
            <a:r>
              <a:rPr lang="en-US" sz="5400" u="sng" dirty="0" smtClean="0"/>
              <a:t> D</a:t>
            </a:r>
            <a:r>
              <a:rPr lang="en-US" sz="3600" u="sng" dirty="0" smtClean="0"/>
              <a:t>ESIGN </a:t>
            </a:r>
            <a:r>
              <a:rPr lang="en-US" sz="5400" u="sng" dirty="0" smtClean="0"/>
              <a:t>(SW4)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3369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L</a:t>
            </a:r>
            <a:r>
              <a:rPr lang="en-US" sz="3600" u="sng" dirty="0" smtClean="0"/>
              <a:t>ATERAL</a:t>
            </a:r>
            <a:r>
              <a:rPr lang="en-US" sz="5400" u="sng" dirty="0" smtClean="0"/>
              <a:t> D</a:t>
            </a:r>
            <a:r>
              <a:rPr lang="en-US" sz="3600" u="sng" dirty="0" smtClean="0"/>
              <a:t>ESIGN </a:t>
            </a:r>
            <a:r>
              <a:rPr lang="en-US" sz="5400" u="sng" dirty="0" smtClean="0"/>
              <a:t>(SW4)</a:t>
            </a:r>
            <a:endParaRPr lang="en-US" sz="54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663" y="304800"/>
            <a:ext cx="4757737" cy="62011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77500" y="1510130"/>
            <a:ext cx="6477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SHEAR WALL DESIGN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Openings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105” Tall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54” Wide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Increased Reinforcement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Coupling Beams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35” Deep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ACI 318-11  21.9.7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Diagonal Reinforcement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Transverse Reinforcement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Tight Curtain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Increase  Boundary Reinforcement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Intersection w/ SW2 and SW3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4305515"/>
            <a:ext cx="3048000" cy="18400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1143000"/>
            <a:ext cx="6562725" cy="40824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F</a:t>
            </a:r>
            <a:r>
              <a:rPr lang="en-US" sz="3600" u="sng" dirty="0" smtClean="0"/>
              <a:t>OUNDATION</a:t>
            </a:r>
            <a:r>
              <a:rPr lang="en-US" sz="5400" u="sng" dirty="0" smtClean="0"/>
              <a:t> I</a:t>
            </a:r>
            <a:r>
              <a:rPr lang="en-US" sz="3600" u="sng" dirty="0" smtClean="0"/>
              <a:t>MPACT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477500" y="1510130"/>
            <a:ext cx="6477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CHECK ON TYPICAL SPREAD FOOTING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Gravity and Lateral Considered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Free Columns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Negligible Lateral Influence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Boundary Columns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High Lateral Influence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Footing at C-1.5 Checked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ASD Combo (D + 0.75L + 0.75S) = 1165 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11’-0” x 11’-0”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Assuming 9 </a:t>
            </a:r>
            <a:r>
              <a:rPr lang="en-US" sz="2200" dirty="0" err="1" smtClean="0">
                <a:solidFill>
                  <a:schemeClr val="bg1"/>
                </a:solidFill>
              </a:rPr>
              <a:t>Geopiers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Results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12’-0” x 16’-0” (58% Inc.)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12 </a:t>
            </a:r>
            <a:r>
              <a:rPr lang="en-US" sz="2200" dirty="0" err="1" smtClean="0">
                <a:solidFill>
                  <a:schemeClr val="bg1"/>
                </a:solidFill>
              </a:rPr>
              <a:t>Geopiers</a:t>
            </a:r>
            <a:r>
              <a:rPr lang="en-US" sz="2200" dirty="0" smtClean="0">
                <a:solidFill>
                  <a:schemeClr val="bg1"/>
                </a:solidFill>
              </a:rPr>
              <a:t> (33% Inc.)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3927"/>
          <a:stretch/>
        </p:blipFill>
        <p:spPr bwMode="auto">
          <a:xfrm>
            <a:off x="609599" y="914400"/>
            <a:ext cx="8150731" cy="5181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59650" y="-552450"/>
            <a:ext cx="5524500" cy="800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3795421" y="6285843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Provided By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33351" y="6210300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Provided By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134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839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954722"/>
            <a:ext cx="7596187" cy="51412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P</a:t>
            </a:r>
            <a:r>
              <a:rPr lang="en-US" sz="3600" u="sng" dirty="0" smtClean="0"/>
              <a:t>ROPRESSIVE</a:t>
            </a:r>
            <a:r>
              <a:rPr lang="en-US" sz="5400" u="sng" dirty="0" smtClean="0"/>
              <a:t> C</a:t>
            </a:r>
            <a:r>
              <a:rPr lang="en-US" sz="3600" u="sng" dirty="0" smtClean="0"/>
              <a:t>OLLAPSE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477500" y="1510130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REQUIREMENTS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UFC 4-023-03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Occupancy Category IV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Tie Force Method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Alternative Path Method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Enhanced Local Resistance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7500" y="4024477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TIE-FORCE METHOD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</a:rPr>
              <a:t>φ</a:t>
            </a:r>
            <a:r>
              <a:rPr lang="en-US" sz="2200" dirty="0" err="1" smtClean="0">
                <a:solidFill>
                  <a:schemeClr val="bg1"/>
                </a:solidFill>
              </a:rPr>
              <a:t>R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200" dirty="0" smtClean="0">
                <a:solidFill>
                  <a:schemeClr val="bg1"/>
                </a:solidFill>
              </a:rPr>
              <a:t> = </a:t>
            </a:r>
            <a:r>
              <a:rPr lang="el-GR" sz="2200" dirty="0">
                <a:solidFill>
                  <a:schemeClr val="bg1"/>
                </a:solidFill>
              </a:rPr>
              <a:t>φΩ</a:t>
            </a:r>
            <a:r>
              <a:rPr lang="en-US" sz="2200" dirty="0" err="1" smtClean="0">
                <a:solidFill>
                  <a:schemeClr val="bg1"/>
                </a:solidFill>
              </a:rPr>
              <a:t>A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s</a:t>
            </a:r>
            <a:r>
              <a:rPr lang="en-US" sz="2200" dirty="0" err="1" smtClean="0">
                <a:solidFill>
                  <a:schemeClr val="bg1"/>
                </a:solidFill>
              </a:rPr>
              <a:t>F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y</a:t>
            </a:r>
            <a:endParaRPr lang="en-US" sz="2200" baseline="-25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Load Combo </a:t>
            </a:r>
            <a:r>
              <a:rPr lang="en-US" sz="2200" dirty="0" err="1" smtClean="0">
                <a:solidFill>
                  <a:schemeClr val="bg1"/>
                </a:solidFill>
              </a:rPr>
              <a:t>W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2200" baseline="-250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= 1.2D + 0.5L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Internal  Ties (3W</a:t>
            </a:r>
            <a:r>
              <a:rPr lang="en-US" sz="2200" baseline="-25000" dirty="0" smtClean="0">
                <a:solidFill>
                  <a:schemeClr val="bg1"/>
                </a:solidFill>
              </a:rPr>
              <a:t>f</a:t>
            </a:r>
            <a:r>
              <a:rPr lang="en-US" sz="2200" dirty="0" smtClean="0">
                <a:solidFill>
                  <a:schemeClr val="bg1"/>
                </a:solidFill>
              </a:rPr>
              <a:t>L</a:t>
            </a:r>
            <a:r>
              <a:rPr lang="en-US" sz="2200" baseline="-25000" dirty="0" smtClean="0">
                <a:solidFill>
                  <a:schemeClr val="bg1"/>
                </a:solidFill>
              </a:rPr>
              <a:t>i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Peripheral  </a:t>
            </a:r>
            <a:r>
              <a:rPr lang="en-US" sz="2200" dirty="0" smtClean="0">
                <a:solidFill>
                  <a:schemeClr val="bg1"/>
                </a:solidFill>
              </a:rPr>
              <a:t>Ties (6W</a:t>
            </a:r>
            <a:r>
              <a:rPr lang="en-US" sz="2200" baseline="-25000" dirty="0" smtClean="0">
                <a:solidFill>
                  <a:schemeClr val="bg1"/>
                </a:solidFill>
              </a:rPr>
              <a:t>f</a:t>
            </a:r>
            <a:r>
              <a:rPr lang="en-US" sz="2200" dirty="0" smtClean="0">
                <a:solidFill>
                  <a:schemeClr val="bg1"/>
                </a:solidFill>
              </a:rPr>
              <a:t>L</a:t>
            </a:r>
            <a:r>
              <a:rPr lang="en-US" sz="2200" baseline="-25000" dirty="0" smtClean="0">
                <a:solidFill>
                  <a:schemeClr val="bg1"/>
                </a:solidFill>
              </a:rPr>
              <a:t>i</a:t>
            </a:r>
            <a:r>
              <a:rPr lang="en-US" sz="2200" dirty="0" smtClean="0">
                <a:solidFill>
                  <a:schemeClr val="bg1"/>
                </a:solidFill>
              </a:rPr>
              <a:t>L</a:t>
            </a:r>
            <a:r>
              <a:rPr lang="en-US" sz="2200" baseline="-25000" dirty="0" smtClean="0">
                <a:solidFill>
                  <a:schemeClr val="bg1"/>
                </a:solidFill>
              </a:rPr>
              <a:t>p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Vertical  Ties (</a:t>
            </a:r>
            <a:r>
              <a:rPr lang="en-US" sz="2200" dirty="0" err="1" smtClean="0">
                <a:solidFill>
                  <a:schemeClr val="bg1"/>
                </a:solidFill>
              </a:rPr>
              <a:t>A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200" dirty="0" err="1" smtClean="0">
                <a:solidFill>
                  <a:schemeClr val="bg1"/>
                </a:solidFill>
              </a:rPr>
              <a:t>W</a:t>
            </a:r>
            <a:r>
              <a:rPr lang="en-US" sz="2200" baseline="-25000" dirty="0" err="1">
                <a:solidFill>
                  <a:schemeClr val="bg1"/>
                </a:solidFill>
              </a:rPr>
              <a:t>f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P</a:t>
            </a:r>
            <a:r>
              <a:rPr lang="en-US" sz="3600" u="sng" dirty="0" smtClean="0"/>
              <a:t>ROPRESSIVE</a:t>
            </a:r>
            <a:r>
              <a:rPr lang="en-US" sz="5400" u="sng" dirty="0" smtClean="0"/>
              <a:t> C</a:t>
            </a:r>
            <a:r>
              <a:rPr lang="en-US" sz="3600" u="sng" dirty="0" smtClean="0"/>
              <a:t>OLLAPSE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77500" y="1522066"/>
            <a:ext cx="6477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ALTERNATE PATH METHOD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Load Combo [(0.9 or 1.2)D + (0.5L or 0.2S)]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Increase  at “Collapse” Bays (x 1.83)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Notional Lateral Load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0.2% of Floor DL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SAP 2000 Model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Hinge Properties Calculated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0.03 Radians (LS)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Cracked Section Properties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Pinned Base Restraints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457199"/>
            <a:ext cx="6384911" cy="6096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P</a:t>
            </a:r>
            <a:r>
              <a:rPr lang="en-US" sz="3600" u="sng" dirty="0" smtClean="0"/>
              <a:t>ROPRESSIVE</a:t>
            </a:r>
            <a:r>
              <a:rPr lang="en-US" sz="5400" u="sng" dirty="0" smtClean="0"/>
              <a:t> C</a:t>
            </a:r>
            <a:r>
              <a:rPr lang="en-US" sz="3600" u="sng" dirty="0" smtClean="0"/>
              <a:t>OLLAPSE </a:t>
            </a:r>
            <a:r>
              <a:rPr lang="en-US" sz="5400" u="sng" dirty="0" smtClean="0"/>
              <a:t>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77500" y="1522066"/>
            <a:ext cx="6477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ENHANCED LOCAL RESISTANCE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Occupancy Category IV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First 2 Stories Above Grade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Double Moment Capacity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500" y="3500772"/>
            <a:ext cx="6477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RESULTING DESIGN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31” Deep Beams N – S Direction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28” Deep Beams E – W Direction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Limit Aggregate Size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440590"/>
            <a:ext cx="7772400" cy="3861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0" y="4114800"/>
            <a:ext cx="3100388" cy="25911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S</a:t>
            </a:r>
            <a:r>
              <a:rPr lang="en-US" sz="3600" u="sng" dirty="0" smtClean="0"/>
              <a:t>TRUCTURAL</a:t>
            </a:r>
            <a:r>
              <a:rPr lang="en-US" sz="5400" u="sng" dirty="0" smtClean="0"/>
              <a:t> D</a:t>
            </a:r>
            <a:r>
              <a:rPr lang="en-US" sz="3600" u="sng" dirty="0" smtClean="0"/>
              <a:t>ESIGN </a:t>
            </a:r>
            <a:r>
              <a:rPr lang="en-US" sz="5400" u="sng" dirty="0" smtClean="0"/>
              <a:t>S</a:t>
            </a:r>
            <a:r>
              <a:rPr lang="en-US" sz="3600" u="sng" dirty="0" smtClean="0"/>
              <a:t>UMMARY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77500" y="1317625"/>
            <a:ext cx="647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SLABS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8” Thick Concrete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Typical Bottom Mat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#6 @ 12” O.C. N – 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#6 @ 15” O.C. E – 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7500" y="35052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EDGE BEAMS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Longitudinal Reinforcement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Varies #9, #10, #11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Transverse Reinforcement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#4 @ 5” O.C.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24” Wide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28” – 31” Deep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35800" y="1143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COLUMNS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24” x 30” Exterior (12 #11 Bars)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Interior Reinforcement Increases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35800" y="2590800"/>
            <a:ext cx="6477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 COMPARISON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Existing Structure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$4,127,161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Concrete Structure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$4,541,898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Difference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$414,737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8% Increase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Progressive collapse design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Edge beams</a:t>
            </a:r>
            <a:endParaRPr lang="en-US" sz="2200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Result = $448,000 Additional Structure Cost</a:t>
            </a:r>
          </a:p>
        </p:txBody>
      </p:sp>
    </p:spTree>
    <p:extLst>
      <p:ext uri="{BB962C8B-B14F-4D97-AF65-F5344CB8AC3E}">
        <p14:creationId xmlns:p14="http://schemas.microsoft.com/office/powerpoint/2010/main" val="38259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724772"/>
            <a:ext cx="8243081" cy="5789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57103"/>
            <a:ext cx="7397743" cy="58571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6916400" y="990600"/>
            <a:ext cx="0" cy="42270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60883" y="1047512"/>
            <a:ext cx="2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481717" y="854929"/>
            <a:ext cx="0" cy="42270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26200" y="911841"/>
            <a:ext cx="2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920" y="857208"/>
            <a:ext cx="8124680" cy="27982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G</a:t>
            </a:r>
            <a:r>
              <a:rPr lang="en-US" sz="3600" u="sng" dirty="0" smtClean="0"/>
              <a:t>LAZING</a:t>
            </a:r>
            <a:r>
              <a:rPr lang="en-US" sz="5400" u="sng" dirty="0" smtClean="0"/>
              <a:t> D</a:t>
            </a:r>
            <a:r>
              <a:rPr lang="en-US" sz="3600" u="sng" dirty="0" smtClean="0"/>
              <a:t>ESIGN</a:t>
            </a:r>
            <a:endParaRPr lang="en-US" sz="36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0443341" y="1627763"/>
            <a:ext cx="647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PARAMETERS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35’ Standoff Distance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Small Car Bomb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80 lb. TNT Equivalent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8010" y="3965616"/>
            <a:ext cx="647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GUIDES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ASTM F2248-12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Equivalent 3s Blast Load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E1300-12a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Glazing Design Tables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97760" y="4218564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glass heat strengthened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Occupants Protected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Thermal Performance Not Achieved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More heat gain in summer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More heat gain in winter</a:t>
            </a:r>
          </a:p>
        </p:txBody>
      </p:sp>
    </p:spTree>
    <p:extLst>
      <p:ext uri="{BB962C8B-B14F-4D97-AF65-F5344CB8AC3E}">
        <p14:creationId xmlns:p14="http://schemas.microsoft.com/office/powerpoint/2010/main" val="27603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C</a:t>
            </a:r>
            <a:r>
              <a:rPr lang="en-US" sz="3600" u="sng" dirty="0" smtClean="0"/>
              <a:t>ONCLUSION</a:t>
            </a:r>
            <a:endParaRPr lang="en-US" sz="36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0443341" y="1627763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Successful design of structure using reinforced concrete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However, costs $448,000 more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Meets requirements for OC IV Building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Meets requirements of Department of Defense for progressive collapse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Site safety increased, however not ideal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Occupant safety increased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Lost thermal performance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>
                <a:solidFill>
                  <a:schemeClr val="bg1"/>
                </a:solidFill>
              </a:rPr>
              <a:t>Q</a:t>
            </a:r>
            <a:r>
              <a:rPr lang="en-US" sz="3600" u="sng" dirty="0" smtClean="0">
                <a:solidFill>
                  <a:schemeClr val="bg1"/>
                </a:solidFill>
              </a:rPr>
              <a:t>UESTIONS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97760" y="502828"/>
            <a:ext cx="6477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ACKNOWLEDGEMENTS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AE Faculty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Dr. Boothby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Dr. </a:t>
            </a:r>
            <a:r>
              <a:rPr lang="en-US" sz="2200" dirty="0" err="1" smtClean="0">
                <a:solidFill>
                  <a:schemeClr val="bg1"/>
                </a:solidFill>
              </a:rPr>
              <a:t>Lepage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Professor </a:t>
            </a:r>
            <a:r>
              <a:rPr lang="en-US" sz="2200" dirty="0" err="1" smtClean="0">
                <a:solidFill>
                  <a:schemeClr val="bg1"/>
                </a:solidFill>
              </a:rPr>
              <a:t>Parfitt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AE Graduate Students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David Tran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Ryan </a:t>
            </a:r>
            <a:r>
              <a:rPr lang="en-US" sz="2200" dirty="0" err="1" smtClean="0">
                <a:solidFill>
                  <a:schemeClr val="bg1"/>
                </a:solidFill>
              </a:rPr>
              <a:t>Solnosky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Cagley</a:t>
            </a:r>
            <a:r>
              <a:rPr lang="en-US" sz="2200" dirty="0" smtClean="0">
                <a:solidFill>
                  <a:schemeClr val="bg1"/>
                </a:solidFill>
              </a:rPr>
              <a:t> &amp; Associates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Frank </a:t>
            </a:r>
            <a:r>
              <a:rPr lang="en-US" sz="2200" dirty="0" err="1" smtClean="0">
                <a:solidFill>
                  <a:schemeClr val="bg1"/>
                </a:solidFill>
              </a:rPr>
              <a:t>Malits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Nehemias</a:t>
            </a:r>
            <a:r>
              <a:rPr lang="en-US" sz="2200" dirty="0" smtClean="0">
                <a:solidFill>
                  <a:schemeClr val="bg1"/>
                </a:solidFill>
              </a:rPr>
              <a:t> Iglesias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Halle Companies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Rich Rounds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DCS Design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Carmencita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</a:t>
            </a:r>
            <a:r>
              <a:rPr lang="en-US" sz="2200" dirty="0" err="1" smtClean="0">
                <a:solidFill>
                  <a:schemeClr val="bg1"/>
                </a:solidFill>
              </a:rPr>
              <a:t>along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My family, fiancée, and friends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1650" y="-791889"/>
            <a:ext cx="5524500" cy="800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507421" y="6046404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Provided By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688" y="1280839"/>
            <a:ext cx="3850623" cy="52037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/>
              <a:t>P</a:t>
            </a:r>
            <a:r>
              <a:rPr lang="en-US" sz="3600" u="sng" dirty="0" smtClean="0"/>
              <a:t>ROJECT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I</a:t>
            </a:r>
            <a:r>
              <a:rPr lang="en-US" sz="3600" u="sng" dirty="0" smtClean="0"/>
              <a:t>NFORMATION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512972" y="12954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BUILDING  OVERVIEW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200,000 SF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 Stories (4 Parking, 4 Office)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Height = 101’-2”  (86’-11” from Avg. Grade)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$ 19 Million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Construction:  February 2012 – May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0" y="38100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 TEAM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Owner: 	Halle Companies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Architect:	Davis, Carter, Scott Ltd.  (DCS Design)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GC:		L.F. Jennings Inc.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Civil Eng.:	Tri-</a:t>
            </a:r>
            <a:r>
              <a:rPr lang="en-US" sz="2200" dirty="0" err="1" smtClean="0">
                <a:solidFill>
                  <a:schemeClr val="bg1"/>
                </a:solidFill>
              </a:rPr>
              <a:t>Tek</a:t>
            </a:r>
            <a:r>
              <a:rPr lang="en-US" sz="2200" dirty="0" smtClean="0">
                <a:solidFill>
                  <a:schemeClr val="bg1"/>
                </a:solidFill>
              </a:rPr>
              <a:t> Engineering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Mech. Eng.:	Jordan &amp; </a:t>
            </a:r>
            <a:r>
              <a:rPr lang="en-US" sz="2200" dirty="0" err="1" smtClean="0">
                <a:solidFill>
                  <a:schemeClr val="bg1"/>
                </a:solidFill>
              </a:rPr>
              <a:t>Skala</a:t>
            </a:r>
            <a:r>
              <a:rPr lang="en-US" sz="2200" dirty="0" smtClean="0">
                <a:solidFill>
                  <a:schemeClr val="bg1"/>
                </a:solidFill>
              </a:rPr>
              <a:t> Engineers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Struct</a:t>
            </a:r>
            <a:r>
              <a:rPr lang="en-US" sz="2200" dirty="0" smtClean="0">
                <a:solidFill>
                  <a:schemeClr val="bg1"/>
                </a:solidFill>
              </a:rPr>
              <a:t>. Eng.:	</a:t>
            </a:r>
            <a:r>
              <a:rPr lang="en-US" sz="2200" dirty="0" err="1" smtClean="0">
                <a:solidFill>
                  <a:schemeClr val="bg1"/>
                </a:solidFill>
              </a:rPr>
              <a:t>Cagley</a:t>
            </a:r>
            <a:r>
              <a:rPr lang="en-US" sz="2200" dirty="0" smtClean="0">
                <a:solidFill>
                  <a:schemeClr val="bg1"/>
                </a:solidFill>
              </a:rPr>
              <a:t> &amp; Associates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458504"/>
            <a:ext cx="7086600" cy="58304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4-Point Star 1"/>
          <p:cNvSpPr/>
          <p:nvPr/>
        </p:nvSpPr>
        <p:spPr>
          <a:xfrm>
            <a:off x="21564600" y="5087272"/>
            <a:ext cx="533400" cy="5334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3795421" y="6285843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From Bing Maps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337823"/>
            <a:ext cx="7445287" cy="58947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S</a:t>
            </a:r>
            <a:r>
              <a:rPr lang="en-US" sz="3600" u="sng" dirty="0" smtClean="0"/>
              <a:t>ITE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R</a:t>
            </a:r>
            <a:r>
              <a:rPr lang="en-US" sz="3600" u="sng" dirty="0" smtClean="0"/>
              <a:t>ELATIONSHIP</a:t>
            </a:r>
            <a:endParaRPr lang="en-US" sz="36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57" y="1450950"/>
            <a:ext cx="7092085" cy="51470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169957" y="5029200"/>
            <a:ext cx="1412443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54400" y="6400800"/>
            <a:ext cx="11430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639800" y="5044044"/>
            <a:ext cx="0" cy="1371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82400" y="5029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87400" y="640080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63500" y="5562600"/>
            <a:ext cx="1752600" cy="369332"/>
          </a:xfrm>
          <a:prstGeom prst="rect">
            <a:avLst/>
          </a:prstGeom>
          <a:solidFill>
            <a:srgbClr val="EAEAEA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27’ Difference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339717" y="711591"/>
            <a:ext cx="0" cy="483157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84200" y="7685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118780" y="5334000"/>
            <a:ext cx="5889171" cy="89859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18780" y="4430486"/>
            <a:ext cx="1750620" cy="903514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3795421" y="6285843"/>
            <a:ext cx="3026979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Original Images: DCS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74200" y="3810000"/>
            <a:ext cx="2057400" cy="1295400"/>
          </a:xfrm>
          <a:prstGeom prst="rect">
            <a:avLst/>
          </a:prstGeom>
          <a:solidFill>
            <a:srgbClr val="FF0000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88200" y="2133600"/>
            <a:ext cx="1752600" cy="1219200"/>
          </a:xfrm>
          <a:prstGeom prst="rect">
            <a:avLst/>
          </a:prstGeom>
          <a:solidFill>
            <a:srgbClr val="31451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640800" y="2286000"/>
            <a:ext cx="304800" cy="1333500"/>
          </a:xfrm>
          <a:prstGeom prst="rect">
            <a:avLst/>
          </a:prstGeom>
          <a:solidFill>
            <a:srgbClr val="31451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945600" y="2514600"/>
            <a:ext cx="228600" cy="438150"/>
          </a:xfrm>
          <a:prstGeom prst="rect">
            <a:avLst/>
          </a:prstGeom>
          <a:solidFill>
            <a:srgbClr val="31451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945600" y="3048000"/>
            <a:ext cx="2438400" cy="609600"/>
          </a:xfrm>
          <a:prstGeom prst="rect">
            <a:avLst/>
          </a:prstGeom>
          <a:solidFill>
            <a:srgbClr val="31451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259800" y="3429000"/>
            <a:ext cx="381000" cy="304800"/>
          </a:xfrm>
          <a:prstGeom prst="rect">
            <a:avLst/>
          </a:prstGeom>
          <a:solidFill>
            <a:srgbClr val="31451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564600" y="4024477"/>
            <a:ext cx="609600" cy="9032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4384000" y="4024477"/>
            <a:ext cx="304800" cy="69992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6034917" y="3285206"/>
            <a:ext cx="406483" cy="56995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326349" y="3087314"/>
            <a:ext cx="561851" cy="482869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838200"/>
            <a:ext cx="8311076" cy="51783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/>
              <a:t>E</a:t>
            </a:r>
            <a:r>
              <a:rPr lang="en-US" sz="3600" u="sng" dirty="0" smtClean="0"/>
              <a:t>XISTING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S</a:t>
            </a:r>
            <a:r>
              <a:rPr lang="en-US" sz="3600" u="sng" dirty="0" smtClean="0"/>
              <a:t>TRUCTURE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419061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ROOF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3.25” LW Concrete on 2” 18 GA Composite Deck  (Mech. Areas)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3” x 20 GA Type N Roof Deck (Remaining Areas)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Spans</a:t>
            </a:r>
            <a:endParaRPr lang="en-US" sz="22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A-C 45’-0” , C-D 36’-6” , D-F 43’-6”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East West Direction 28’-6”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Composite action in mechanical areas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(4) 17,000 lb. Roof-top Mechanical Units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3545801" y="6172200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Original Image: </a:t>
            </a:r>
            <a:r>
              <a:rPr lang="en-US" sz="1600" dirty="0" err="1" smtClean="0">
                <a:solidFill>
                  <a:schemeClr val="bg1"/>
                </a:solidFill>
              </a:rPr>
              <a:t>Cagley</a:t>
            </a:r>
            <a:r>
              <a:rPr lang="en-US" sz="1600" dirty="0" smtClean="0">
                <a:solidFill>
                  <a:schemeClr val="bg1"/>
                </a:solidFill>
              </a:rPr>
              <a:t> &amp; Associates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/>
              <a:t>E</a:t>
            </a:r>
            <a:r>
              <a:rPr lang="en-US" sz="3600" u="sng" dirty="0" smtClean="0"/>
              <a:t>XISTING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S</a:t>
            </a:r>
            <a:r>
              <a:rPr lang="en-US" sz="3600" u="sng" dirty="0" smtClean="0"/>
              <a:t>TRUCTURE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648950" y="1381540"/>
            <a:ext cx="61341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OFFICE LEVELS 2 THROUGH 4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2” x 18 GA Composite Deck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3.25</a:t>
            </a:r>
            <a:r>
              <a:rPr lang="en-US" sz="2200" dirty="0">
                <a:solidFill>
                  <a:schemeClr val="bg1"/>
                </a:solidFill>
              </a:rPr>
              <a:t>” LW Concrete </a:t>
            </a:r>
            <a:r>
              <a:rPr lang="en-US" sz="2200" dirty="0" smtClean="0">
                <a:solidFill>
                  <a:schemeClr val="bg1"/>
                </a:solidFill>
              </a:rPr>
              <a:t>Topping (3000 psi)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Spans</a:t>
            </a:r>
            <a:endParaRPr lang="en-US" sz="22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A-C 45’-0” , C-D 36’-6” , D-F 43’-6</a:t>
            </a:r>
            <a:r>
              <a:rPr lang="en-US" sz="2200" dirty="0" smtClean="0">
                <a:solidFill>
                  <a:schemeClr val="bg1"/>
                </a:solidFill>
              </a:rPr>
              <a:t>”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East West Direction 28’-6”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Composite action beams and girders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13’-4” Floor to floor height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Lateral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Moment Frames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Concentrically Braced Frames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Eccentrically Braced Frames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568404"/>
            <a:ext cx="8153400" cy="55782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3545801" y="6172200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Original Image: </a:t>
            </a:r>
            <a:r>
              <a:rPr lang="en-US" sz="1600" dirty="0" err="1" smtClean="0">
                <a:solidFill>
                  <a:schemeClr val="bg1"/>
                </a:solidFill>
              </a:rPr>
              <a:t>Cagley</a:t>
            </a:r>
            <a:r>
              <a:rPr lang="en-US" sz="1600" dirty="0" smtClean="0">
                <a:solidFill>
                  <a:schemeClr val="bg1"/>
                </a:solidFill>
              </a:rPr>
              <a:t> &amp; Associates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/>
              <a:t>E</a:t>
            </a:r>
            <a:r>
              <a:rPr lang="en-US" sz="3600" u="sng" dirty="0" smtClean="0"/>
              <a:t>XISTING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S</a:t>
            </a:r>
            <a:r>
              <a:rPr lang="en-US" sz="3600" u="sng" dirty="0" smtClean="0"/>
              <a:t>TRUCTURE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515600" y="1358134"/>
            <a:ext cx="64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PARKING LEVELS AND OL1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8” Thick concrete flat slab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#4 @ 12” O.C. Bottom Mat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f</a:t>
            </a:r>
            <a:r>
              <a:rPr lang="en-US" sz="2200" dirty="0" err="1" smtClean="0">
                <a:solidFill>
                  <a:schemeClr val="bg1"/>
                </a:solidFill>
              </a:rPr>
              <a:t>’</a:t>
            </a:r>
            <a:r>
              <a:rPr lang="en-US" sz="22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</a:rPr>
              <a:t> = 5000 psi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Typical bay is 28’-6” x 29’-0”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24” x 24” </a:t>
            </a:r>
            <a:r>
              <a:rPr lang="en-US" sz="2200" dirty="0">
                <a:solidFill>
                  <a:schemeClr val="bg1"/>
                </a:solidFill>
              </a:rPr>
              <a:t>T</a:t>
            </a:r>
            <a:r>
              <a:rPr lang="en-US" sz="2200" dirty="0" smtClean="0">
                <a:solidFill>
                  <a:schemeClr val="bg1"/>
                </a:solidFill>
              </a:rPr>
              <a:t>ypical columns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10-8” Floor to floor height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Lateral </a:t>
            </a:r>
            <a:r>
              <a:rPr lang="en-US" sz="2200" dirty="0" smtClean="0">
                <a:solidFill>
                  <a:schemeClr val="bg1"/>
                </a:solidFill>
              </a:rPr>
              <a:t>System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12 Shear walls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12” Thick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</a:rPr>
              <a:t>f’</a:t>
            </a:r>
            <a:r>
              <a:rPr lang="en-US" sz="2200" baseline="-25000" dirty="0" err="1">
                <a:solidFill>
                  <a:schemeClr val="bg1"/>
                </a:solidFill>
              </a:rPr>
              <a:t>c</a:t>
            </a:r>
            <a:r>
              <a:rPr lang="en-US" sz="2200" dirty="0">
                <a:solidFill>
                  <a:schemeClr val="bg1"/>
                </a:solidFill>
              </a:rPr>
              <a:t> = 5000 psi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#5 @ 12” O.C. Typical E.F.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585787"/>
            <a:ext cx="8542421" cy="56385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3545801" y="6343650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Original Image: </a:t>
            </a:r>
            <a:r>
              <a:rPr lang="en-US" sz="1600" dirty="0" err="1" smtClean="0">
                <a:solidFill>
                  <a:schemeClr val="bg1"/>
                </a:solidFill>
              </a:rPr>
              <a:t>Cagley</a:t>
            </a:r>
            <a:r>
              <a:rPr lang="en-US" sz="1600" dirty="0" smtClean="0">
                <a:solidFill>
                  <a:schemeClr val="bg1"/>
                </a:solidFill>
              </a:rPr>
              <a:t> &amp; Associates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/>
              <a:t>E</a:t>
            </a:r>
            <a:r>
              <a:rPr lang="en-US" sz="3600" u="sng" dirty="0" smtClean="0"/>
              <a:t>XISTING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S</a:t>
            </a:r>
            <a:r>
              <a:rPr lang="en-US" sz="3600" u="sng" dirty="0" smtClean="0"/>
              <a:t>TRUCTURE</a:t>
            </a:r>
            <a:endParaRPr lang="en-US" sz="3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39400" y="1377184"/>
            <a:ext cx="6553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FOUNDATION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All Concrete </a:t>
            </a:r>
            <a:r>
              <a:rPr lang="en-US" sz="2200" dirty="0" err="1" smtClean="0">
                <a:solidFill>
                  <a:schemeClr val="bg1"/>
                </a:solidFill>
              </a:rPr>
              <a:t>f’c</a:t>
            </a:r>
            <a:r>
              <a:rPr lang="en-US" sz="2200" dirty="0" smtClean="0">
                <a:solidFill>
                  <a:schemeClr val="bg1"/>
                </a:solidFill>
              </a:rPr>
              <a:t> = 3000 psi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48” Thick concrete mat foundations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Spread Footings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7000 psi bearing capacity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8’ x 8’  to  16’ x 24’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Strip Footings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2500 psi bearing capacity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bg1"/>
                </a:solidFill>
              </a:rPr>
              <a:t>Geopiers</a:t>
            </a:r>
            <a:r>
              <a:rPr lang="en-US" sz="2200" dirty="0" smtClean="0">
                <a:solidFill>
                  <a:schemeClr val="bg1"/>
                </a:solidFill>
              </a:rPr>
              <a:t> (Rammed Aggregate Piers)</a:t>
            </a:r>
            <a:endParaRPr lang="en-US" sz="22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30” Dia.  16’ deep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100 k capacity each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04" y="696912"/>
            <a:ext cx="8442296" cy="5405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3545801" y="6172200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Original Image: </a:t>
            </a:r>
            <a:r>
              <a:rPr lang="en-US" sz="1600" dirty="0" err="1" smtClean="0">
                <a:solidFill>
                  <a:schemeClr val="bg1"/>
                </a:solidFill>
              </a:rPr>
              <a:t>Cagley</a:t>
            </a:r>
            <a:r>
              <a:rPr lang="en-US" sz="1600" dirty="0" smtClean="0">
                <a:solidFill>
                  <a:schemeClr val="bg1"/>
                </a:solidFill>
              </a:rPr>
              <a:t> &amp; Associates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-914400"/>
            <a:ext cx="0" cy="906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143000"/>
            <a:ext cx="0" cy="929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P</a:t>
            </a:r>
            <a:r>
              <a:rPr lang="en-US" sz="3600" u="sng" dirty="0" smtClean="0">
                <a:solidFill>
                  <a:schemeClr val="bg1"/>
                </a:solidFill>
              </a:rPr>
              <a:t>RESENTATION</a:t>
            </a:r>
            <a:r>
              <a:rPr lang="en-US" sz="6700" u="sng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O</a:t>
            </a:r>
            <a:r>
              <a:rPr lang="en-US" sz="3600" u="sng" dirty="0" smtClean="0">
                <a:solidFill>
                  <a:schemeClr val="bg1"/>
                </a:solidFill>
              </a:rPr>
              <a:t>UTLINE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52953"/>
            <a:ext cx="7543800" cy="41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BUILDING INTRODUCTION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EXISTING STRUCTURE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THESIS PROPOSAL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STRUCTURAL DEPTH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1: SITE REDESIGN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BREADTH 2: FAÇADE REDESIGN (GLAZING)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/>
              <a:t>QUESTIONS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0" y="76200"/>
            <a:ext cx="91440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P</a:t>
            </a:r>
            <a:r>
              <a:rPr lang="en-US" sz="3600" u="sng" dirty="0" smtClean="0"/>
              <a:t>ROPOSED</a:t>
            </a:r>
            <a:r>
              <a:rPr lang="en-US" sz="6700" u="sng" dirty="0" smtClean="0"/>
              <a:t> </a:t>
            </a:r>
            <a:r>
              <a:rPr lang="en-US" sz="5400" u="sng" dirty="0" smtClean="0"/>
              <a:t>W</a:t>
            </a:r>
            <a:r>
              <a:rPr lang="en-US" sz="3600" u="sng" dirty="0" smtClean="0"/>
              <a:t>ORK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525000" y="1524000"/>
            <a:ext cx="853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 THE STAGE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Currently, no tenant selected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Police / Emergency services for Fairfax County, VA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Risk Category IV (Originally Category II)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</a:rPr>
              <a:t>U.S. Department of Defense Standards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0" y="3960396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048" y1="48544" x2="11005" y2="33981"/>
                        <a14:foregroundMark x1="12440" y1="33495" x2="23445" y2="16990"/>
                        <a14:foregroundMark x1="25837" y1="17476" x2="38278" y2="8252"/>
                        <a14:foregroundMark x1="40191" y1="9709" x2="50239" y2="9223"/>
                        <a14:foregroundMark x1="59809" y1="8738" x2="65550" y2="11650"/>
                        <a14:foregroundMark x1="71292" y1="13107" x2="84211" y2="25243"/>
                        <a14:foregroundMark x1="84211" y1="24757" x2="90431" y2="37379"/>
                        <a14:foregroundMark x1="89952" y1="36893" x2="90909" y2="49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00" y="696912"/>
            <a:ext cx="2455851" cy="24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1459025" y="3056814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www.defense.gov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117474" y="5939321"/>
            <a:ext cx="2455851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www.gsa.gov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asce.org/Client.Images/img_banner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937" y="4950996"/>
            <a:ext cx="3381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3097325" y="5617747"/>
            <a:ext cx="3276600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www.asce.org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2023</Words>
  <Application>Microsoft Office PowerPoint</Application>
  <PresentationFormat>Custom</PresentationFormat>
  <Paragraphs>596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Kingstowne Section 36A Office Building with Parking Garage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PRESENTATION OUTLINE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Kingstowne 36A</dc:title>
  <dc:creator>James M Chavanic</dc:creator>
  <cp:lastModifiedBy>James M Chavanic</cp:lastModifiedBy>
  <cp:revision>114</cp:revision>
  <dcterms:created xsi:type="dcterms:W3CDTF">2013-04-06T22:06:56Z</dcterms:created>
  <dcterms:modified xsi:type="dcterms:W3CDTF">2013-04-08T17:01:27Z</dcterms:modified>
</cp:coreProperties>
</file>